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5" r:id="rId2"/>
    <p:sldId id="316" r:id="rId3"/>
    <p:sldId id="317" r:id="rId4"/>
    <p:sldId id="318" r:id="rId5"/>
    <p:sldId id="321" r:id="rId6"/>
    <p:sldId id="319" r:id="rId7"/>
    <p:sldId id="320" r:id="rId8"/>
    <p:sldId id="308" r:id="rId9"/>
    <p:sldId id="288" r:id="rId10"/>
    <p:sldId id="289" r:id="rId11"/>
    <p:sldId id="322" r:id="rId12"/>
    <p:sldId id="279" r:id="rId13"/>
    <p:sldId id="278" r:id="rId14"/>
    <p:sldId id="259" r:id="rId15"/>
    <p:sldId id="280" r:id="rId16"/>
    <p:sldId id="300" r:id="rId17"/>
    <p:sldId id="328" r:id="rId18"/>
    <p:sldId id="303" r:id="rId19"/>
    <p:sldId id="302" r:id="rId20"/>
    <p:sldId id="305" r:id="rId21"/>
    <p:sldId id="331" r:id="rId22"/>
    <p:sldId id="304" r:id="rId23"/>
    <p:sldId id="3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87179" autoAdjust="0"/>
  </p:normalViewPr>
  <p:slideViewPr>
    <p:cSldViewPr>
      <p:cViewPr>
        <p:scale>
          <a:sx n="50" d="100"/>
          <a:sy n="50" d="100"/>
        </p:scale>
        <p:origin x="-1181" y="-5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257D7-54A1-4561-B8D3-1A9B12220053}" type="datetimeFigureOut">
              <a:rPr lang="en-GB" smtClean="0"/>
              <a:pPr/>
              <a:t>03/04/2016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FA250-5F4D-4D62-B92F-711900C5D0A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76324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08605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4186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45613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9B241-5921-433D-A067-14BF05CDC967}"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50920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49B241-5921-433D-A067-14BF05CDC967}"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428765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49B241-5921-433D-A067-14BF05CDC967}"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32969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9B241-5921-433D-A067-14BF05CDC967}"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90168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9B241-5921-433D-A067-14BF05CDC967}"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67221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24323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111432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9B241-5921-433D-A067-14BF05CDC967}"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99478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South Asian solidarity?</a:t>
            </a:r>
            <a:endParaRPr lang="zh-TW" altLang="en-US" dirty="0"/>
          </a:p>
        </p:txBody>
      </p:sp>
      <p:sp>
        <p:nvSpPr>
          <p:cNvPr id="3" name="內容版面配置區 2"/>
          <p:cNvSpPr>
            <a:spLocks noGrp="1"/>
          </p:cNvSpPr>
          <p:nvPr>
            <p:ph idx="1"/>
          </p:nvPr>
        </p:nvSpPr>
        <p:spPr/>
        <p:txBody>
          <a:bodyPr>
            <a:normAutofit fontScale="92500"/>
          </a:bodyPr>
          <a:lstStyle/>
          <a:p>
            <a:r>
              <a:rPr lang="en-US" altLang="zh-TW" sz="2000" dirty="0" smtClean="0"/>
              <a:t>Some Panjabi merchants, British subjects since the annexation of the </a:t>
            </a:r>
            <a:r>
              <a:rPr lang="en-US" altLang="zh-TW" sz="2000" dirty="0" err="1" smtClean="0"/>
              <a:t>Panjab</a:t>
            </a:r>
            <a:r>
              <a:rPr lang="en-US" altLang="zh-TW" sz="2000" dirty="0" smtClean="0"/>
              <a:t> the year before, called at the British embassy and got into an argument with Jang on the likely duration of British rule in India. They maintained that ‘India was at sleep at present, but that ere long she would awake.’ Jang replied that India would never be free while Britain remained a leading power in Europe as ‘the English, though few, were men, while Hindustanis were women.’</a:t>
            </a:r>
          </a:p>
          <a:p>
            <a:pPr lvl="2">
              <a:buNone/>
            </a:pPr>
            <a:r>
              <a:rPr lang="en-US" altLang="zh-TW" sz="2000" dirty="0" smtClean="0"/>
              <a:t>                                                                                  </a:t>
            </a:r>
            <a:r>
              <a:rPr lang="en-US" altLang="zh-TW" sz="2000" i="1" dirty="0" smtClean="0"/>
              <a:t>Reminiscences</a:t>
            </a:r>
            <a:r>
              <a:rPr lang="en-US" altLang="zh-TW" sz="2000" dirty="0" smtClean="0"/>
              <a:t>, p.148</a:t>
            </a:r>
          </a:p>
          <a:p>
            <a:r>
              <a:rPr lang="en-US" altLang="zh-TW" sz="2000" dirty="0" smtClean="0">
                <a:solidFill>
                  <a:schemeClr val="tx2"/>
                </a:solidFill>
              </a:rPr>
              <a:t>When they saw Indian people and the city of Bombay it felt as if they were back at home with their own families and they were very happy.</a:t>
            </a:r>
          </a:p>
          <a:p>
            <a:pPr lvl="1">
              <a:buNone/>
            </a:pPr>
            <a:r>
              <a:rPr lang="en-US" altLang="zh-TW" sz="1600" dirty="0" smtClean="0">
                <a:solidFill>
                  <a:schemeClr val="tx2"/>
                </a:solidFill>
              </a:rPr>
              <a:t>						</a:t>
            </a:r>
            <a:r>
              <a:rPr lang="en-US" altLang="zh-TW" sz="2200" dirty="0" smtClean="0">
                <a:solidFill>
                  <a:schemeClr val="tx2"/>
                </a:solidFill>
              </a:rPr>
              <a:t>                  </a:t>
            </a:r>
            <a:r>
              <a:rPr lang="en-US" altLang="zh-TW" sz="2200" i="1" dirty="0" err="1" smtClean="0">
                <a:solidFill>
                  <a:schemeClr val="tx2"/>
                </a:solidFill>
              </a:rPr>
              <a:t>Belait-Yatra</a:t>
            </a:r>
            <a:r>
              <a:rPr lang="en-US" altLang="zh-TW" sz="2200" dirty="0" smtClean="0">
                <a:solidFill>
                  <a:schemeClr val="tx2"/>
                </a:solidFill>
              </a:rPr>
              <a:t>, p.182</a:t>
            </a:r>
          </a:p>
          <a:p>
            <a:r>
              <a:rPr lang="en-US" altLang="zh-TW" sz="2000" dirty="0" smtClean="0"/>
              <a:t>Visited in Benares by an ex-Raja, after a very short time he politely but</a:t>
            </a:r>
          </a:p>
          <a:p>
            <a:pPr>
              <a:buNone/>
            </a:pPr>
            <a:r>
              <a:rPr lang="en-US" altLang="zh-TW" sz="2000" dirty="0" smtClean="0"/>
              <a:t>      firmly told the man he must go, remarking after to </a:t>
            </a:r>
            <a:r>
              <a:rPr lang="en-US" altLang="zh-TW" sz="2000" dirty="0" err="1" smtClean="0"/>
              <a:t>Cavenagh</a:t>
            </a:r>
            <a:r>
              <a:rPr lang="en-US" altLang="zh-TW" sz="2000" dirty="0" smtClean="0"/>
              <a:t>, ‘That’s the way to get over an interview with a native’.</a:t>
            </a:r>
          </a:p>
          <a:p>
            <a:pPr>
              <a:buNone/>
            </a:pPr>
            <a:r>
              <a:rPr lang="en-US" altLang="zh-TW" sz="2000" dirty="0" smtClean="0"/>
              <a:t>						            </a:t>
            </a:r>
            <a:r>
              <a:rPr lang="en-US" altLang="zh-TW" sz="2000" i="1" dirty="0" smtClean="0"/>
              <a:t>Reminiscence</a:t>
            </a:r>
            <a:r>
              <a:rPr lang="en-US" altLang="zh-TW" sz="2000" dirty="0" smtClean="0"/>
              <a:t>s. p.175</a:t>
            </a:r>
          </a:p>
          <a:p>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 on a rail journey</a:t>
            </a:r>
            <a:endParaRPr lang="zh-TW" altLang="en-US" dirty="0"/>
          </a:p>
        </p:txBody>
      </p:sp>
      <p:sp>
        <p:nvSpPr>
          <p:cNvPr id="3" name="內容版面配置區 2"/>
          <p:cNvSpPr>
            <a:spLocks noGrp="1"/>
          </p:cNvSpPr>
          <p:nvPr>
            <p:ph idx="1"/>
          </p:nvPr>
        </p:nvSpPr>
        <p:spPr>
          <a:xfrm>
            <a:off x="457200" y="1371600"/>
            <a:ext cx="8229600" cy="5257800"/>
          </a:xfrm>
        </p:spPr>
        <p:txBody>
          <a:bodyPr>
            <a:normAutofit fontScale="70000" lnSpcReduction="20000"/>
          </a:bodyPr>
          <a:lstStyle/>
          <a:p>
            <a:pPr>
              <a:buNone/>
            </a:pPr>
            <a:r>
              <a:rPr lang="en-US" altLang="zh-TW" dirty="0" smtClean="0"/>
              <a:t>     `Whilst  the train, was stopping at the Castle station, an incident occurred which illustrated a characteristic of the religion of these Oriental visitors. His highness being thirsty the interpreter inquired for some water, and, in the emergency, one of the porters hastily procured it in one of the men’s coffee cans. This not being accepted, and the porter supposing the vessel was too plebeian for his highness to use, a clean tumbler, containing the pure element, was tendered, but also solemnly rejected. In this dilemma his Highness, or Magnificence, as the </a:t>
            </a:r>
            <a:r>
              <a:rPr lang="en-US" altLang="zh-TW" dirty="0" err="1" smtClean="0"/>
              <a:t>splendour</a:t>
            </a:r>
            <a:r>
              <a:rPr lang="en-US" altLang="zh-TW" dirty="0" smtClean="0"/>
              <a:t> of his costume would warrant his being styled, caught sight of the stand-pipe and hose by which the engines are supplied with water, and supposing it to be a spring, </a:t>
            </a:r>
            <a:r>
              <a:rPr lang="en-US" altLang="zh-TW" dirty="0" err="1" smtClean="0"/>
              <a:t>endeavoured</a:t>
            </a:r>
            <a:r>
              <a:rPr lang="en-US" altLang="zh-TW" dirty="0" smtClean="0"/>
              <a:t> to find where he could dip in his own drinking-cup, and procure water unpolluted by contact with any vessel in Christian use. The whole party curiously examined the water-pipe, but of course could make nothing of it, and returned to the train with his Highness's want unsatisfied.’   </a:t>
            </a:r>
          </a:p>
          <a:p>
            <a:pPr>
              <a:buNone/>
            </a:pPr>
            <a:r>
              <a:rPr lang="en-US" altLang="zh-TW" sz="2600" dirty="0" smtClean="0"/>
              <a:t>From an un-named Lancaster newspaper, quoted in T Smith, </a:t>
            </a:r>
            <a:r>
              <a:rPr lang="en-US" altLang="zh-TW" sz="2600" i="1" dirty="0" smtClean="0"/>
              <a:t>Five Years’</a:t>
            </a:r>
          </a:p>
          <a:p>
            <a:pPr>
              <a:buNone/>
            </a:pPr>
            <a:r>
              <a:rPr lang="en-US" altLang="zh-TW" sz="2600" i="1" dirty="0" smtClean="0"/>
              <a:t>Residence at </a:t>
            </a:r>
            <a:r>
              <a:rPr lang="en-US" altLang="zh-TW" sz="2600" i="1" dirty="0" err="1" smtClean="0"/>
              <a:t>Nepaul</a:t>
            </a:r>
            <a:r>
              <a:rPr lang="en-US" altLang="zh-TW" sz="2600" i="1" dirty="0" smtClean="0"/>
              <a:t>, op cit.. Vol. II, pp. 132-3.</a:t>
            </a:r>
            <a:endParaRPr lang="zh-TW" altLang="en-US"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48400"/>
            <a:ext cx="8229600" cy="457200"/>
          </a:xfrm>
        </p:spPr>
        <p:txBody>
          <a:bodyPr>
            <a:normAutofit/>
          </a:bodyPr>
          <a:lstStyle/>
          <a:p>
            <a:r>
              <a:rPr lang="en-US" altLang="zh-TW" sz="2400" dirty="0" smtClean="0"/>
              <a:t>Vauxhall Pleasure Gardens (</a:t>
            </a:r>
            <a:r>
              <a:rPr lang="en-US" altLang="zh-TW" sz="2400" i="1" dirty="0" smtClean="0"/>
              <a:t>Punch</a:t>
            </a:r>
            <a:r>
              <a:rPr lang="en-US" altLang="zh-TW" sz="2400" dirty="0" smtClean="0"/>
              <a:t>, July 1850)</a:t>
            </a:r>
            <a:endParaRPr lang="zh-TW" altLang="en-US" sz="2400" dirty="0"/>
          </a:p>
        </p:txBody>
      </p:sp>
      <p:pic>
        <p:nvPicPr>
          <p:cNvPr id="4" name="內容版面配置區 3" descr="Vauxhall(2).png"/>
          <p:cNvPicPr>
            <a:picLocks noGrp="1" noChangeAspect="1"/>
          </p:cNvPicPr>
          <p:nvPr>
            <p:ph idx="1"/>
          </p:nvPr>
        </p:nvPicPr>
        <p:blipFill>
          <a:blip r:embed="rId2" cstate="print"/>
          <a:stretch>
            <a:fillRect/>
          </a:stretch>
        </p:blipFill>
        <p:spPr>
          <a:xfrm>
            <a:off x="304800" y="101954"/>
            <a:ext cx="8647206" cy="614644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0"/>
            <a:ext cx="8229600" cy="609600"/>
          </a:xfrm>
        </p:spPr>
        <p:txBody>
          <a:bodyPr>
            <a:normAutofit/>
          </a:bodyPr>
          <a:lstStyle/>
          <a:p>
            <a:r>
              <a:rPr lang="en-US" altLang="zh-TW" sz="2400" dirty="0" smtClean="0"/>
              <a:t>Jang with Laura Bell, as recently imagined by </a:t>
            </a:r>
            <a:r>
              <a:rPr lang="en-US" altLang="zh-TW" sz="2400" dirty="0" err="1" smtClean="0"/>
              <a:t>Hari</a:t>
            </a:r>
            <a:r>
              <a:rPr lang="en-US" altLang="zh-TW" sz="2400" dirty="0" smtClean="0"/>
              <a:t> Prasad Sharma</a:t>
            </a:r>
            <a:endParaRPr lang="zh-TW" altLang="en-US" sz="2400" dirty="0"/>
          </a:p>
        </p:txBody>
      </p:sp>
      <p:pic>
        <p:nvPicPr>
          <p:cNvPr id="4" name="內容版面配置區 3" descr="Jung Bahadur and Laura Bell.jpg"/>
          <p:cNvPicPr>
            <a:picLocks noGrp="1" noChangeAspect="1"/>
          </p:cNvPicPr>
          <p:nvPr>
            <p:ph idx="1"/>
          </p:nvPr>
        </p:nvPicPr>
        <p:blipFill>
          <a:blip r:embed="rId2" cstate="print"/>
          <a:stretch>
            <a:fillRect/>
          </a:stretch>
        </p:blipFill>
        <p:spPr>
          <a:xfrm>
            <a:off x="533400" y="152400"/>
            <a:ext cx="8360228" cy="585215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91200"/>
            <a:ext cx="8229600" cy="762000"/>
          </a:xfrm>
        </p:spPr>
        <p:txBody>
          <a:bodyPr>
            <a:normAutofit/>
          </a:bodyPr>
          <a:lstStyle/>
          <a:p>
            <a:r>
              <a:rPr lang="en-US" altLang="zh-TW" sz="2000" dirty="0" smtClean="0"/>
              <a:t>The dancer </a:t>
            </a:r>
            <a:r>
              <a:rPr lang="en-US" altLang="zh-TW" sz="2000" dirty="0" err="1" smtClean="0"/>
              <a:t>Cerito</a:t>
            </a:r>
            <a:r>
              <a:rPr lang="en-US" altLang="zh-TW" sz="2000" dirty="0" smtClean="0"/>
              <a:t>, celebrated recipient of Jang’s generosity in Paris</a:t>
            </a:r>
            <a:endParaRPr lang="zh-TW" altLang="en-US" sz="2000" dirty="0"/>
          </a:p>
        </p:txBody>
      </p:sp>
      <p:pic>
        <p:nvPicPr>
          <p:cNvPr id="4" name="內容版面配置區 3" descr="Cerito 1851.jpg"/>
          <p:cNvPicPr>
            <a:picLocks noGrp="1" noChangeAspect="1"/>
          </p:cNvPicPr>
          <p:nvPr>
            <p:ph idx="1"/>
          </p:nvPr>
        </p:nvPicPr>
        <p:blipFill>
          <a:blip r:embed="rId2" cstate="print"/>
          <a:stretch>
            <a:fillRect/>
          </a:stretch>
        </p:blipFill>
        <p:spPr>
          <a:xfrm>
            <a:off x="2667000" y="0"/>
            <a:ext cx="3772019" cy="589863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smtClean="0"/>
              <a:t>From </a:t>
            </a:r>
            <a:r>
              <a:rPr lang="en-US" altLang="zh-TW" dirty="0" smtClean="0"/>
              <a:t>Autobiography of </a:t>
            </a:r>
            <a:r>
              <a:rPr lang="en-US" altLang="zh-TW" dirty="0" err="1" smtClean="0"/>
              <a:t>Lutfullah</a:t>
            </a:r>
            <a:r>
              <a:rPr lang="en-US" altLang="zh-TW" dirty="0" smtClean="0"/>
              <a:t> </a:t>
            </a:r>
            <a:r>
              <a:rPr lang="en-US" altLang="zh-TW" i="1" dirty="0" smtClean="0"/>
              <a:t>– </a:t>
            </a:r>
            <a:br>
              <a:rPr lang="en-US" altLang="zh-TW" i="1" dirty="0" smtClean="0"/>
            </a:br>
            <a:r>
              <a:rPr lang="en-US" altLang="zh-TW" i="1" dirty="0" smtClean="0"/>
              <a:t>a Muslim visitor in 1844</a:t>
            </a:r>
            <a:endParaRPr lang="zh-TW" altLang="en-US" i="1" dirty="0"/>
          </a:p>
        </p:txBody>
      </p:sp>
      <p:sp>
        <p:nvSpPr>
          <p:cNvPr id="3" name="內容版面配置區 2"/>
          <p:cNvSpPr>
            <a:spLocks noGrp="1"/>
          </p:cNvSpPr>
          <p:nvPr>
            <p:ph idx="1"/>
          </p:nvPr>
        </p:nvSpPr>
        <p:spPr>
          <a:xfrm>
            <a:off x="304800" y="1600200"/>
            <a:ext cx="8534400" cy="4953000"/>
          </a:xfrm>
        </p:spPr>
        <p:txBody>
          <a:bodyPr>
            <a:normAutofit/>
          </a:bodyPr>
          <a:lstStyle/>
          <a:p>
            <a:pPr>
              <a:buNone/>
            </a:pPr>
            <a:r>
              <a:rPr lang="en-US" altLang="zh-TW" sz="2000" dirty="0" smtClean="0"/>
              <a:t>      `Seclusion of women from the society of men is considered a fault by the English, but a virtue by us, the true believers. The English leave their women uncontrolled in life and permit them to enjoy the society of men both in public and in private. Poor creatures! Naturally weak, how many of them fall victim to the brutal intrigues of men! How many families of high name have been ruined by this unreasonable license!’ (p.321)</a:t>
            </a:r>
          </a:p>
          <a:p>
            <a:pPr>
              <a:buNone/>
            </a:pPr>
            <a:r>
              <a:rPr lang="en-US" altLang="zh-TW" sz="2000" dirty="0" smtClean="0"/>
              <a:t>      </a:t>
            </a:r>
          </a:p>
          <a:p>
            <a:pPr>
              <a:buNone/>
            </a:pPr>
            <a:r>
              <a:rPr lang="en-US" altLang="zh-TW" sz="2000" dirty="0" smtClean="0"/>
              <a:t>      `Whilst the females whirled round in their dancing, their gowns flew up to the forbidden height. Tantalizing the assembly it appears was their principal aim by such a violation of decorum.’ (pg. 386)</a:t>
            </a:r>
          </a:p>
          <a:p>
            <a:pPr>
              <a:buNone/>
            </a:pPr>
            <a:r>
              <a:rPr lang="en-US" altLang="zh-TW" sz="2000" dirty="0" smtClean="0"/>
              <a:t>     </a:t>
            </a:r>
          </a:p>
          <a:p>
            <a:pPr>
              <a:buNone/>
            </a:pPr>
            <a:r>
              <a:rPr lang="en-US" altLang="zh-TW" sz="2000" dirty="0" smtClean="0"/>
              <a:t>      `[Englishmen’s] obedience, trust, and submission to the female sex are far beyond the limit of moderation. In fact, the freedom granted to womankind in this country, and the mischief arising from this unreasonable toleration is most deplorable’ (pg.409)</a:t>
            </a:r>
          </a:p>
          <a:p>
            <a:pPr>
              <a:buNone/>
            </a:pP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105400"/>
            <a:ext cx="8229600" cy="1143000"/>
          </a:xfrm>
        </p:spPr>
        <p:txBody>
          <a:bodyPr>
            <a:normAutofit/>
          </a:bodyPr>
          <a:lstStyle/>
          <a:p>
            <a:pPr algn="l"/>
            <a:r>
              <a:rPr lang="en-US" altLang="zh-TW" sz="2000" dirty="0" err="1" smtClean="0"/>
              <a:t>Dilip</a:t>
            </a:r>
            <a:r>
              <a:rPr lang="en-US" altLang="zh-TW" sz="2000" dirty="0" smtClean="0"/>
              <a:t> </a:t>
            </a:r>
            <a:r>
              <a:rPr lang="en-US" altLang="zh-TW" sz="2000" dirty="0" err="1" smtClean="0"/>
              <a:t>Hiro</a:t>
            </a:r>
            <a:r>
              <a:rPr lang="en-US" altLang="zh-TW" sz="2000" dirty="0" smtClean="0"/>
              <a:t> on his experience coming to Britain in the 1950s:</a:t>
            </a:r>
            <a:br>
              <a:rPr lang="en-US" altLang="zh-TW" sz="2000" dirty="0" smtClean="0"/>
            </a:br>
            <a:r>
              <a:rPr lang="en-US" altLang="zh-TW" sz="2000" dirty="0" err="1" smtClean="0"/>
              <a:t>Bhikhu</a:t>
            </a:r>
            <a:r>
              <a:rPr lang="en-US" altLang="zh-TW" sz="2000" dirty="0" smtClean="0"/>
              <a:t> </a:t>
            </a:r>
            <a:r>
              <a:rPr lang="en-US" altLang="zh-TW" sz="2000" dirty="0" err="1" smtClean="0"/>
              <a:t>Patekh</a:t>
            </a:r>
            <a:r>
              <a:rPr lang="en-US" altLang="zh-TW" sz="2000" dirty="0" smtClean="0"/>
              <a:t> (ed.). </a:t>
            </a:r>
            <a:r>
              <a:rPr lang="en-US" altLang="zh-TW" sz="2000" i="1" dirty="0" err="1" smtClean="0"/>
              <a:t>Colour</a:t>
            </a:r>
            <a:r>
              <a:rPr lang="en-US" altLang="zh-TW" sz="2000" i="1" dirty="0" smtClean="0"/>
              <a:t>, Culture and Consciousness: Immigrant</a:t>
            </a:r>
            <a:br>
              <a:rPr lang="en-US" altLang="zh-TW" sz="2000" i="1" dirty="0" smtClean="0"/>
            </a:br>
            <a:r>
              <a:rPr lang="en-US" altLang="zh-TW" sz="2000" i="1" dirty="0" smtClean="0"/>
              <a:t>Intellectuals in Britain, </a:t>
            </a:r>
            <a:r>
              <a:rPr lang="en-US" altLang="zh-TW" sz="2000" dirty="0" smtClean="0"/>
              <a:t>London, Alien &amp; </a:t>
            </a:r>
            <a:r>
              <a:rPr lang="en-US" altLang="zh-TW" sz="2000" dirty="0" err="1" smtClean="0"/>
              <a:t>Unwin</a:t>
            </a:r>
            <a:r>
              <a:rPr lang="en-US" altLang="zh-TW" sz="2000" dirty="0" smtClean="0"/>
              <a:t>, 1974, p. 20.</a:t>
            </a:r>
            <a:endParaRPr lang="zh-TW" altLang="en-US" sz="2000" dirty="0"/>
          </a:p>
        </p:txBody>
      </p:sp>
      <p:sp>
        <p:nvSpPr>
          <p:cNvPr id="3" name="內容版面配置區 2"/>
          <p:cNvSpPr>
            <a:spLocks noGrp="1"/>
          </p:cNvSpPr>
          <p:nvPr>
            <p:ph idx="1"/>
          </p:nvPr>
        </p:nvSpPr>
        <p:spPr>
          <a:xfrm>
            <a:off x="457200" y="762000"/>
            <a:ext cx="8229600" cy="4525963"/>
          </a:xfrm>
        </p:spPr>
        <p:txBody>
          <a:bodyPr>
            <a:normAutofit fontScale="85000" lnSpcReduction="10000"/>
          </a:bodyPr>
          <a:lstStyle/>
          <a:p>
            <a:pPr>
              <a:buNone/>
            </a:pPr>
            <a:r>
              <a:rPr lang="en-US" altLang="zh-TW" dirty="0" smtClean="0"/>
              <a:t>‘... .for the first few months, my critical faculties were, to say the least, underdeveloped. All girls appeared beautiful to me. There was an apparent confusion in my mind— something that I shared with most people from the Indian subcontinent— of equating fair skin with beauty. To me, then, being white meant being beautiful. It was only after many exposures to a bevy of young women in dance halls that I began to</a:t>
            </a:r>
          </a:p>
          <a:p>
            <a:pPr>
              <a:buNone/>
            </a:pPr>
            <a:r>
              <a:rPr lang="en-US" altLang="zh-TW" dirty="0" smtClean="0"/>
              <a:t>     distinguish the plain-looking from the merely presentable, and the attractive from the really beautiful....’</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1143000"/>
          </a:xfrm>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876723" y="0"/>
            <a:ext cx="722632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86500"/>
            <a:ext cx="8229600" cy="571500"/>
          </a:xfrm>
        </p:spPr>
        <p:txBody>
          <a:bodyPr>
            <a:normAutofit/>
          </a:bodyPr>
          <a:lstStyle/>
          <a:p>
            <a:r>
              <a:rPr lang="en-US" sz="1800" dirty="0" smtClean="0"/>
              <a:t>St. Paul’s Cathedral in the mid-19</a:t>
            </a:r>
            <a:r>
              <a:rPr lang="en-US" sz="1800" baseline="30000" dirty="0" smtClean="0"/>
              <a:t>th</a:t>
            </a:r>
            <a:r>
              <a:rPr lang="en-US" sz="1800" dirty="0" smtClean="0"/>
              <a:t> century</a:t>
            </a:r>
            <a:endParaRPr lang="en-GB" sz="1800" dirty="0"/>
          </a:p>
        </p:txBody>
      </p:sp>
      <p:sp>
        <p:nvSpPr>
          <p:cNvPr id="3" name="Content Placeholder 2"/>
          <p:cNvSpPr>
            <a:spLocks noGrp="1"/>
          </p:cNvSpPr>
          <p:nvPr>
            <p:ph idx="1"/>
          </p:nvPr>
        </p:nvSpPr>
        <p:spPr/>
        <p:txBody>
          <a:bodyPr/>
          <a:lstStyle/>
          <a:p>
            <a:endParaRPr lang="en-GB"/>
          </a:p>
        </p:txBody>
      </p:sp>
      <p:pic>
        <p:nvPicPr>
          <p:cNvPr id="1026" name="Picture 2" descr="Picture"/>
          <p:cNvPicPr>
            <a:picLocks noChangeAspect="1" noChangeArrowheads="1"/>
          </p:cNvPicPr>
          <p:nvPr/>
        </p:nvPicPr>
        <p:blipFill>
          <a:blip r:embed="rId2" cstate="print"/>
          <a:srcRect/>
          <a:stretch>
            <a:fillRect/>
          </a:stretch>
        </p:blipFill>
        <p:spPr bwMode="auto">
          <a:xfrm>
            <a:off x="2286000" y="0"/>
            <a:ext cx="4231972" cy="60601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00"/>
            <a:ext cx="8229600" cy="1143000"/>
          </a:xfrm>
        </p:spPr>
        <p:txBody>
          <a:bodyPr>
            <a:normAutofit/>
          </a:bodyPr>
          <a:lstStyle/>
          <a:p>
            <a:r>
              <a:rPr lang="en-US" altLang="zh-TW" sz="2000" dirty="0" smtClean="0"/>
              <a:t>London crossing sweeper (</a:t>
            </a:r>
            <a:r>
              <a:rPr lang="en-US" altLang="zh-TW" sz="2000" i="1" dirty="0" smtClean="0"/>
              <a:t>Illustrated London News</a:t>
            </a:r>
            <a:r>
              <a:rPr lang="en-US" altLang="zh-TW" sz="2000" dirty="0" smtClean="0"/>
              <a:t>, 14 June 1848)</a:t>
            </a:r>
            <a:endParaRPr lang="zh-TW" altLang="en-US" sz="2000" dirty="0"/>
          </a:p>
        </p:txBody>
      </p:sp>
      <p:sp>
        <p:nvSpPr>
          <p:cNvPr id="5" name="內容版面配置區 4"/>
          <p:cNvSpPr>
            <a:spLocks noGrp="1"/>
          </p:cNvSpPr>
          <p:nvPr>
            <p:ph idx="1"/>
          </p:nvPr>
        </p:nvSpPr>
        <p:spPr>
          <a:xfrm>
            <a:off x="457200" y="228601"/>
            <a:ext cx="7924800" cy="2895600"/>
          </a:xfrm>
        </p:spPr>
        <p:txBody>
          <a:bodyPr/>
          <a:lstStyle/>
          <a:p>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2514600" y="0"/>
            <a:ext cx="4267200" cy="586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dirty="0" err="1" smtClean="0"/>
              <a:t>Moti</a:t>
            </a:r>
            <a:r>
              <a:rPr lang="en-US" altLang="zh-TW" dirty="0" smtClean="0"/>
              <a:t> </a:t>
            </a:r>
            <a:r>
              <a:rPr lang="en-US" altLang="zh-TW" dirty="0" err="1" smtClean="0"/>
              <a:t>Lal</a:t>
            </a:r>
            <a:r>
              <a:rPr lang="en-US" altLang="zh-TW" dirty="0" smtClean="0"/>
              <a:t> – or his editor – analyses the French…</a:t>
            </a:r>
            <a:endParaRPr lang="zh-TW" altLang="en-US" dirty="0"/>
          </a:p>
        </p:txBody>
      </p:sp>
      <p:sp>
        <p:nvSpPr>
          <p:cNvPr id="3" name="內容版面配置區 2"/>
          <p:cNvSpPr>
            <a:spLocks noGrp="1"/>
          </p:cNvSpPr>
          <p:nvPr>
            <p:ph idx="1"/>
          </p:nvPr>
        </p:nvSpPr>
        <p:spPr/>
        <p:txBody>
          <a:bodyPr>
            <a:noAutofit/>
          </a:bodyPr>
          <a:lstStyle/>
          <a:p>
            <a:pPr>
              <a:buNone/>
            </a:pPr>
            <a:r>
              <a:rPr lang="en-US" altLang="zh-TW" sz="2000" dirty="0" smtClean="0"/>
              <a:t>That night we all go to Mitchell’s French Theatre, of St. James’s. On the way </a:t>
            </a:r>
          </a:p>
          <a:p>
            <a:pPr>
              <a:buNone/>
            </a:pPr>
            <a:r>
              <a:rPr lang="en-US" altLang="zh-TW" sz="2000" dirty="0" smtClean="0"/>
              <a:t>I explain to the excellent minister who are the French, and why they come to </a:t>
            </a:r>
          </a:p>
          <a:p>
            <a:pPr>
              <a:buNone/>
            </a:pPr>
            <a:r>
              <a:rPr lang="en-US" altLang="zh-TW" sz="2000" dirty="0" smtClean="0"/>
              <a:t>London.  “The French,” I say, “are white men – not so white as the English – </a:t>
            </a:r>
          </a:p>
          <a:p>
            <a:pPr>
              <a:buNone/>
            </a:pPr>
            <a:r>
              <a:rPr lang="en-US" altLang="zh-TW" sz="2000" dirty="0" smtClean="0"/>
              <a:t>with black beards, rolling eyes, and speaking through their noses, or with a </a:t>
            </a:r>
          </a:p>
          <a:p>
            <a:pPr>
              <a:buNone/>
            </a:pPr>
            <a:r>
              <a:rPr lang="en-US" altLang="zh-TW" sz="2000" dirty="0" smtClean="0"/>
              <a:t>sound in their throats like the  gurgling of water as it runs into a tank. They </a:t>
            </a:r>
          </a:p>
          <a:p>
            <a:pPr>
              <a:buNone/>
            </a:pPr>
            <a:r>
              <a:rPr lang="en-US" altLang="zh-TW" sz="2000" dirty="0" smtClean="0"/>
              <a:t>are a people who do not like sitting quiet on the carpet of happiness; a thorny</a:t>
            </a:r>
          </a:p>
          <a:p>
            <a:pPr>
              <a:buNone/>
            </a:pPr>
            <a:r>
              <a:rPr lang="en-US" altLang="zh-TW" sz="2000" dirty="0" smtClean="0"/>
              <a:t> seat is their delight. To fight with everybody is their great pleasure; but, most</a:t>
            </a:r>
          </a:p>
          <a:p>
            <a:pPr>
              <a:buNone/>
            </a:pPr>
            <a:r>
              <a:rPr lang="en-US" altLang="zh-TW" sz="2000" dirty="0" smtClean="0"/>
              <a:t> of all, they like to fight with themselves. Like the monkeys of the forest of </a:t>
            </a:r>
          </a:p>
          <a:p>
            <a:pPr>
              <a:buNone/>
            </a:pPr>
            <a:r>
              <a:rPr lang="en-US" altLang="zh-TW" sz="2000" dirty="0" err="1" smtClean="0"/>
              <a:t>Dandaca</a:t>
            </a:r>
            <a:r>
              <a:rPr lang="en-US" altLang="zh-TW" sz="2000" dirty="0" smtClean="0"/>
              <a:t>, they are always chattering; never at work but in mischief; like </a:t>
            </a:r>
          </a:p>
          <a:p>
            <a:pPr>
              <a:buNone/>
            </a:pPr>
            <a:r>
              <a:rPr lang="en-US" altLang="zh-TW" sz="2000" dirty="0" smtClean="0"/>
              <a:t>monkeys, too, they imitate all they see, and are the best play actors  (</a:t>
            </a:r>
            <a:r>
              <a:rPr lang="en-US" altLang="zh-TW" sz="2000" dirty="0" err="1" smtClean="0"/>
              <a:t>Natas</a:t>
            </a:r>
            <a:r>
              <a:rPr lang="en-US" altLang="zh-TW" sz="2000" dirty="0" smtClean="0"/>
              <a:t>) </a:t>
            </a:r>
          </a:p>
          <a:p>
            <a:pPr>
              <a:buNone/>
            </a:pPr>
            <a:r>
              <a:rPr lang="en-US" altLang="zh-TW" sz="2000" dirty="0" smtClean="0"/>
              <a:t>in the world. The English people are fond of plays, but unable to act them, </a:t>
            </a:r>
          </a:p>
          <a:p>
            <a:pPr>
              <a:buNone/>
            </a:pPr>
            <a:r>
              <a:rPr lang="en-US" altLang="zh-TW" sz="2000" dirty="0" smtClean="0"/>
              <a:t>oblige Mitchell to invite the French with money. Gladly they come, for none is </a:t>
            </a:r>
          </a:p>
          <a:p>
            <a:pPr>
              <a:buNone/>
            </a:pPr>
            <a:r>
              <a:rPr lang="en-US" altLang="zh-TW" sz="2000" dirty="0" smtClean="0"/>
              <a:t>to be had in their own country. To this I add, that their food is the flesh of </a:t>
            </a:r>
          </a:p>
          <a:p>
            <a:pPr>
              <a:buNone/>
            </a:pPr>
            <a:r>
              <a:rPr lang="en-US" altLang="zh-TW" sz="2000" dirty="0" smtClean="0"/>
              <a:t>reptiles.”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about the British</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      </a:t>
            </a:r>
            <a:r>
              <a:rPr lang="en-GB" dirty="0" err="1" smtClean="0"/>
              <a:t>Cavenagh</a:t>
            </a:r>
            <a:r>
              <a:rPr lang="en-GB" dirty="0" smtClean="0"/>
              <a:t> realised that, despite all his public protestations of friendship, he retained considerable mistrust of Britain’s ultimate intentions towards his country. This came out clearly when Jang explained to him, after their return to India, his reason for not wanting to build a road connecting Kathmandu with the plains. He said that he was sure Britain would one day take possession of Nepal and that if such a road were available for use by the invading force then its builder would go down in history as the author of his own country’s destruction. His attitude was illustrated, too, by the parable he used to give his view of the history of Britain’s involvement in India: when man first invented the axe-blade the oak assured his fellow trees that they were in no danger as long as they remained united, but when the ash agreed to form the axe handle, the oak told the others that there was now no hope for them.</a:t>
            </a:r>
          </a:p>
          <a:p>
            <a:pPr>
              <a:buNone/>
            </a:pPr>
            <a:r>
              <a:rPr lang="en-US" i="1" dirty="0" smtClean="0"/>
              <a:t>                                                                Jang </a:t>
            </a:r>
            <a:r>
              <a:rPr lang="en-US" i="1" dirty="0" err="1" smtClean="0"/>
              <a:t>Bahadur</a:t>
            </a:r>
            <a:r>
              <a:rPr lang="en-US" i="1" dirty="0" smtClean="0"/>
              <a:t> in Europe</a:t>
            </a:r>
            <a:r>
              <a:rPr lang="en-US" dirty="0" smtClean="0"/>
              <a:t>, pp. 98-99.</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noAutofit/>
          </a:bodyPr>
          <a:lstStyle/>
          <a:p>
            <a:pPr algn="l"/>
            <a:r>
              <a:rPr lang="en-GB" sz="1800" dirty="0" smtClean="0"/>
              <a:t>`The vats that hold the porter are of such enormous dimensions that a thousand persons might swim in one with ease, and men are drowned in them daily by scores. This is thought nothing of here, except by these accidents the porter is said to be improved in </a:t>
            </a:r>
            <a:r>
              <a:rPr lang="en-GB" sz="1800" dirty="0" err="1" smtClean="0"/>
              <a:t>flavor</a:t>
            </a:r>
            <a:r>
              <a:rPr lang="en-GB" sz="1800" dirty="0" smtClean="0"/>
              <a:t>.’  (</a:t>
            </a:r>
            <a:r>
              <a:rPr lang="en-GB" sz="1800" dirty="0" err="1" smtClean="0"/>
              <a:t>Moti</a:t>
            </a:r>
            <a:r>
              <a:rPr lang="en-GB" sz="1800" dirty="0" smtClean="0"/>
              <a:t> </a:t>
            </a:r>
            <a:r>
              <a:rPr lang="en-GB" sz="1800" dirty="0" err="1" smtClean="0"/>
              <a:t>Lal’s</a:t>
            </a:r>
            <a:r>
              <a:rPr lang="en-GB" sz="1800" dirty="0" smtClean="0"/>
              <a:t> description of Barclay &amp; Perkins</a:t>
            </a:r>
            <a:r>
              <a:rPr lang="en-GB" sz="1800" smtClean="0"/>
              <a:t>’ brewery</a:t>
            </a:r>
            <a:endParaRPr lang="en-GB" sz="1800" dirty="0"/>
          </a:p>
        </p:txBody>
      </p:sp>
      <p:sp>
        <p:nvSpPr>
          <p:cNvPr id="3" name="Content Placeholder 2"/>
          <p:cNvSpPr>
            <a:spLocks noGrp="1"/>
          </p:cNvSpPr>
          <p:nvPr>
            <p:ph idx="1"/>
          </p:nvPr>
        </p:nvSpPr>
        <p:spPr>
          <a:xfrm>
            <a:off x="609600" y="609600"/>
            <a:ext cx="8229600" cy="4525963"/>
          </a:xfrm>
        </p:spPr>
        <p:txBody>
          <a:bodyPr/>
          <a:lstStyle/>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143000" y="0"/>
            <a:ext cx="7120656" cy="5536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a:t>
            </a:r>
            <a:r>
              <a:rPr lang="en-US" dirty="0" err="1" smtClean="0"/>
              <a:t>Moti</a:t>
            </a:r>
            <a:r>
              <a:rPr lang="en-US" dirty="0" smtClean="0"/>
              <a:t> </a:t>
            </a:r>
            <a:r>
              <a:rPr lang="en-US" dirty="0" err="1" smtClean="0"/>
              <a:t>Lal</a:t>
            </a:r>
            <a:r>
              <a:rPr lang="en-US" dirty="0" smtClean="0"/>
              <a:t> go home?</a:t>
            </a:r>
            <a:endParaRPr lang="en-GB" dirty="0"/>
          </a:p>
        </p:txBody>
      </p:sp>
      <p:sp>
        <p:nvSpPr>
          <p:cNvPr id="3" name="Content Placeholder 2"/>
          <p:cNvSpPr>
            <a:spLocks noGrp="1"/>
          </p:cNvSpPr>
          <p:nvPr>
            <p:ph idx="1"/>
          </p:nvPr>
        </p:nvSpPr>
        <p:spPr/>
        <p:txBody>
          <a:bodyPr>
            <a:normAutofit lnSpcReduction="10000"/>
          </a:bodyPr>
          <a:lstStyle/>
          <a:p>
            <a:r>
              <a:rPr lang="en-US" dirty="0" smtClean="0"/>
              <a:t>He reached Paris with Jang’s party:  </a:t>
            </a:r>
            <a:r>
              <a:rPr lang="en-GB" dirty="0" smtClean="0"/>
              <a:t>:           “The </a:t>
            </a:r>
            <a:r>
              <a:rPr lang="en-GB" dirty="0" err="1" smtClean="0"/>
              <a:t>Nepaulese</a:t>
            </a:r>
            <a:r>
              <a:rPr lang="en-GB" dirty="0" smtClean="0"/>
              <a:t> Ambassador (who has just left us for Paris, which is so crowded that RUM JUGGUR could hardly find a bed, and SHREE </a:t>
            </a:r>
            <a:r>
              <a:rPr lang="en-GB" dirty="0" err="1" smtClean="0"/>
              <a:t>Mutty</a:t>
            </a:r>
            <a:r>
              <a:rPr lang="en-GB" dirty="0" smtClean="0"/>
              <a:t>- </a:t>
            </a:r>
            <a:r>
              <a:rPr lang="en-GB" i="1" dirty="0" err="1" smtClean="0"/>
              <a:t>ce</a:t>
            </a:r>
            <a:r>
              <a:rPr lang="en-GB" i="1" dirty="0" smtClean="0"/>
              <a:t> </a:t>
            </a:r>
            <a:r>
              <a:rPr lang="en-GB" i="1" dirty="0" err="1" smtClean="0"/>
              <a:t>chère</a:t>
            </a:r>
            <a:r>
              <a:rPr lang="en-GB" i="1" dirty="0" smtClean="0"/>
              <a:t> </a:t>
            </a:r>
            <a:r>
              <a:rPr lang="en-GB" dirty="0" smtClean="0"/>
              <a:t>MUTTY, as the French call him – was compelled to sleep in a </a:t>
            </a:r>
            <a:r>
              <a:rPr lang="en-GB" dirty="0" err="1" smtClean="0"/>
              <a:t>cookloft</a:t>
            </a:r>
            <a:r>
              <a:rPr lang="en-GB" dirty="0" smtClean="0"/>
              <a:t>)…”.       	</a:t>
            </a:r>
            <a:r>
              <a:rPr lang="en-GB" smtClean="0"/>
              <a:t>	</a:t>
            </a:r>
            <a:r>
              <a:rPr lang="en-GB" sz="2800" smtClean="0"/>
              <a:t>(</a:t>
            </a:r>
            <a:r>
              <a:rPr lang="en-GB" sz="2800" i="1" dirty="0" smtClean="0"/>
              <a:t>Punch</a:t>
            </a:r>
            <a:r>
              <a:rPr lang="en-GB" sz="2800" dirty="0" smtClean="0"/>
              <a:t>, vol.XIX , no. 478,1850, pg. 101)</a:t>
            </a:r>
          </a:p>
          <a:p>
            <a:r>
              <a:rPr lang="en-US" dirty="0" smtClean="0"/>
              <a:t>Does he have descendants in Nepal or Calcutta?                                                                           </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smtClean="0"/>
              <a:t>Mohammed Ali Khan speaks on his the night before </a:t>
            </a:r>
            <a:r>
              <a:rPr lang="en-US" altLang="zh-TW" sz="2800" smtClean="0"/>
              <a:t>his execution</a:t>
            </a:r>
            <a:r>
              <a:rPr lang="en-US" altLang="zh-TW" sz="2800" dirty="0" smtClean="0"/>
              <a:t>, as recalled by William Forbes-Mitchell in </a:t>
            </a:r>
            <a:r>
              <a:rPr lang="en-US" altLang="zh-TW" sz="2800" i="1" dirty="0" smtClean="0"/>
              <a:t>Reminiscences of the Great Mutiny.</a:t>
            </a:r>
            <a:endParaRPr lang="zh-TW" altLang="en-US" sz="2800" i="1" dirty="0"/>
          </a:p>
        </p:txBody>
      </p:sp>
      <p:sp>
        <p:nvSpPr>
          <p:cNvPr id="3" name="內容版面配置區 2"/>
          <p:cNvSpPr>
            <a:spLocks noGrp="1"/>
          </p:cNvSpPr>
          <p:nvPr>
            <p:ph idx="1"/>
          </p:nvPr>
        </p:nvSpPr>
        <p:spPr/>
        <p:txBody>
          <a:bodyPr>
            <a:normAutofit fontScale="55000" lnSpcReduction="20000"/>
          </a:bodyPr>
          <a:lstStyle/>
          <a:p>
            <a:r>
              <a:rPr lang="en-US" altLang="zh-TW" dirty="0" smtClean="0"/>
              <a:t>. I had not joined the Company's service from any desire for wealth, but from the hope of gaining </a:t>
            </a:r>
            <a:r>
              <a:rPr lang="en-US" altLang="zh-TW" dirty="0" err="1" smtClean="0"/>
              <a:t>honourable</a:t>
            </a:r>
            <a:r>
              <a:rPr lang="en-US" altLang="zh-TW" dirty="0" smtClean="0"/>
              <a:t> service; yet on the very threshold of that service I met with nothing but disgrace and </a:t>
            </a:r>
            <a:r>
              <a:rPr lang="en-US" altLang="zh-TW" dirty="0" err="1" smtClean="0"/>
              <a:t>dishonour</a:t>
            </a:r>
            <a:r>
              <a:rPr lang="en-US" altLang="zh-TW" dirty="0" smtClean="0"/>
              <a:t>, having to serve under a man whom I hated, yea, worse than hated, whom I despised. I wrote to my father, and requested his permission to resign, and he agreed with me that I the descendant of princes, could not serve the Company under conditions such as I have described. I resigned the service and returned home, intending to offer my services to his late Majesty </a:t>
            </a:r>
            <a:r>
              <a:rPr lang="en-US" altLang="zh-TW" dirty="0" err="1" smtClean="0"/>
              <a:t>Nussir-ood-Deen</a:t>
            </a:r>
            <a:r>
              <a:rPr lang="en-US" altLang="zh-TW" dirty="0" smtClean="0"/>
              <a:t>, King of Oude; but just when I reached </a:t>
            </a:r>
            <a:r>
              <a:rPr lang="en-US" altLang="zh-TW" dirty="0" err="1" smtClean="0"/>
              <a:t>Lucknow</a:t>
            </a:r>
            <a:r>
              <a:rPr lang="en-US" altLang="zh-TW" dirty="0" smtClean="0"/>
              <a:t> I was informed that his Highness Jung </a:t>
            </a:r>
            <a:r>
              <a:rPr lang="en-US" altLang="zh-TW" dirty="0" err="1" smtClean="0"/>
              <a:t>Bahadoor</a:t>
            </a:r>
            <a:r>
              <a:rPr lang="en-US" altLang="zh-TW" dirty="0" smtClean="0"/>
              <a:t> of Nepal, who is now at </a:t>
            </a:r>
            <a:r>
              <a:rPr lang="en-US" altLang="zh-TW" dirty="0" err="1" smtClean="0"/>
              <a:t>Goruckpore</a:t>
            </a:r>
            <a:r>
              <a:rPr lang="en-US" altLang="zh-TW" dirty="0" smtClean="0"/>
              <a:t> with an army of </a:t>
            </a:r>
            <a:r>
              <a:rPr lang="en-US" altLang="zh-TW" dirty="0" err="1" smtClean="0"/>
              <a:t>Goorkhas</a:t>
            </a:r>
            <a:r>
              <a:rPr lang="en-US" altLang="zh-TW" dirty="0" smtClean="0"/>
              <a:t> coming to assist in the loot of </a:t>
            </a:r>
            <a:r>
              <a:rPr lang="en-US" altLang="zh-TW" dirty="0" err="1" smtClean="0"/>
              <a:t>Lucknow</a:t>
            </a:r>
            <a:r>
              <a:rPr lang="en-US" altLang="zh-TW" dirty="0" smtClean="0"/>
              <a:t>, was about to visit England, and required a secretary well acquainted with the English language. I at once applied for the post, and being well backed by recommendations both from native princes and English officials, I secured the appointment, and in the suite of the Maharaja I landed in England for the first time, and, among other places, we visited Edinburgh, where your regiment, the Ninety-Third Highlanders, formed the guard of </a:t>
            </a:r>
            <a:r>
              <a:rPr lang="en-US" altLang="zh-TW" dirty="0" err="1" smtClean="0"/>
              <a:t>honour</a:t>
            </a:r>
            <a:r>
              <a:rPr lang="en-US" altLang="zh-TW" dirty="0" smtClean="0"/>
              <a:t> for the reception of his Highness. Little did I think when I saw a kilted regiment for the first time, that I should ever be a prisoner in their tents in the plains of Hindustan; but who can predict or avoid his fate?</a:t>
            </a:r>
            <a:endParaRPr lang="zh-TW" altLang="en-US" dirty="0"/>
          </a:p>
        </p:txBody>
      </p:sp>
      <p:sp>
        <p:nvSpPr>
          <p:cNvPr id="4" name="矩形 3"/>
          <p:cNvSpPr/>
          <p:nvPr/>
        </p:nvSpPr>
        <p:spPr>
          <a:xfrm>
            <a:off x="2286000" y="-14068097"/>
            <a:ext cx="4572000" cy="7571303"/>
          </a:xfrm>
          <a:prstGeom prst="rect">
            <a:avLst/>
          </a:prstGeom>
        </p:spPr>
        <p:txBody>
          <a:bodyPr>
            <a:spAutoFit/>
          </a:bodyPr>
          <a:lstStyle/>
          <a:p>
            <a:r>
              <a:rPr lang="en-US" altLang="zh-TW" dirty="0" err="1" smtClean="0"/>
              <a:t>Th</a:t>
            </a:r>
            <a:endParaRPr lang="en-US" altLang="zh-TW" dirty="0" smtClean="0"/>
          </a:p>
          <a:p>
            <a:r>
              <a:rPr lang="en-US" altLang="zh-TW" dirty="0" smtClean="0"/>
              <a:t>the way I explain to the excellent minister who are the French, and why they</a:t>
            </a:r>
          </a:p>
          <a:p>
            <a:r>
              <a:rPr lang="en-US" altLang="zh-TW" dirty="0" smtClean="0"/>
              <a:t>come to London.</a:t>
            </a:r>
          </a:p>
          <a:p>
            <a:r>
              <a:rPr lang="en-US" altLang="zh-TW" dirty="0" smtClean="0"/>
              <a:t>“</a:t>
            </a:r>
            <a:r>
              <a:rPr lang="en-US" altLang="zh-TW" dirty="0" err="1" smtClean="0"/>
              <a:t>Th</a:t>
            </a:r>
            <a:r>
              <a:rPr lang="en-US" altLang="zh-TW" dirty="0" smtClean="0"/>
              <a:t> e French,” I say, “are white men – not so white as the English – with</a:t>
            </a:r>
          </a:p>
          <a:p>
            <a:r>
              <a:rPr lang="en-US" altLang="zh-TW" dirty="0" smtClean="0"/>
              <a:t>black beards, rolling eyes, and speaking through their noses, or with a</a:t>
            </a:r>
          </a:p>
          <a:p>
            <a:r>
              <a:rPr lang="en-US" altLang="zh-TW" dirty="0" smtClean="0"/>
              <a:t>sound in their throats like the gurgling of water as it runs into a tank. They</a:t>
            </a:r>
          </a:p>
          <a:p>
            <a:r>
              <a:rPr lang="en-US" altLang="zh-TW" dirty="0" smtClean="0"/>
              <a:t>are a people who do not like sitting quiet on the carpet of happiness; a</a:t>
            </a:r>
          </a:p>
          <a:p>
            <a:r>
              <a:rPr lang="en-US" altLang="zh-TW" dirty="0" smtClean="0"/>
              <a:t>thorny seat is their delight. To fight with everybody is their great pleasure;</a:t>
            </a:r>
          </a:p>
          <a:p>
            <a:r>
              <a:rPr lang="en-US" altLang="zh-TW" dirty="0" smtClean="0"/>
              <a:t>but, most of all, they like to </a:t>
            </a:r>
            <a:r>
              <a:rPr lang="en-US" altLang="zh-TW" dirty="0" err="1" smtClean="0"/>
              <a:t>fi</a:t>
            </a:r>
            <a:r>
              <a:rPr lang="en-US" altLang="zh-TW" dirty="0" smtClean="0"/>
              <a:t> </a:t>
            </a:r>
            <a:r>
              <a:rPr lang="en-US" altLang="zh-TW" dirty="0" err="1" smtClean="0"/>
              <a:t>ght</a:t>
            </a:r>
            <a:r>
              <a:rPr lang="en-US" altLang="zh-TW" dirty="0" smtClean="0"/>
              <a:t> with themselves. Like the monkeys of the</a:t>
            </a:r>
          </a:p>
          <a:p>
            <a:r>
              <a:rPr lang="en-US" altLang="zh-TW" dirty="0" smtClean="0"/>
              <a:t>forest of Dandaca,5they are always chattering; never at work but in</a:t>
            </a:r>
          </a:p>
          <a:p>
            <a:r>
              <a:rPr lang="en-US" altLang="zh-TW" dirty="0" smtClean="0"/>
              <a:t>mischief; like monkeys, too, they imitate all they see, and are the best </a:t>
            </a:r>
            <a:r>
              <a:rPr lang="en-US" altLang="zh-TW" dirty="0" err="1" smtClean="0"/>
              <a:t>playactors</a:t>
            </a:r>
            <a:endParaRPr lang="en-US" altLang="zh-TW" dirty="0" smtClean="0"/>
          </a:p>
          <a:p>
            <a:r>
              <a:rPr lang="en-US" altLang="zh-TW" dirty="0" smtClean="0"/>
              <a:t>(</a:t>
            </a:r>
            <a:r>
              <a:rPr lang="en-US" altLang="zh-TW" dirty="0" err="1" smtClean="0"/>
              <a:t>Natas</a:t>
            </a:r>
            <a:r>
              <a:rPr lang="en-US" altLang="zh-TW" dirty="0" smtClean="0"/>
              <a:t>) in the world. </a:t>
            </a:r>
            <a:r>
              <a:rPr lang="en-US" altLang="zh-TW" dirty="0" err="1" smtClean="0"/>
              <a:t>Th</a:t>
            </a:r>
            <a:r>
              <a:rPr lang="en-US" altLang="zh-TW" dirty="0" smtClean="0"/>
              <a:t> e English people are fond of plays, but unable</a:t>
            </a:r>
          </a:p>
          <a:p>
            <a:r>
              <a:rPr lang="en-US" altLang="zh-TW" dirty="0" smtClean="0"/>
              <a:t>to act them, oblige Mitchell to invite the French with money. Gladly they</a:t>
            </a:r>
          </a:p>
          <a:p>
            <a:r>
              <a:rPr lang="en-US" altLang="zh-TW" dirty="0" smtClean="0"/>
              <a:t>come, for none is to be had in their own country. To this I add, that their</a:t>
            </a:r>
          </a:p>
          <a:p>
            <a:r>
              <a:rPr lang="en-US" altLang="zh-TW" dirty="0" smtClean="0"/>
              <a:t>food is the flesh of reptiles.”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a:bodyPr>
          <a:lstStyle/>
          <a:p>
            <a:r>
              <a:rPr lang="en-US" sz="2000" dirty="0" smtClean="0"/>
              <a:t/>
            </a:r>
            <a:br>
              <a:rPr lang="en-US" sz="2000" dirty="0" smtClean="0"/>
            </a:br>
            <a:r>
              <a:rPr lang="en-US" sz="2000" dirty="0" smtClean="0"/>
              <a:t>Nepalese troops parading before Jang </a:t>
            </a:r>
            <a:r>
              <a:rPr lang="en-US" sz="2000" dirty="0" err="1" smtClean="0"/>
              <a:t>Bahadur</a:t>
            </a:r>
            <a:r>
              <a:rPr lang="en-US" sz="2000" dirty="0" smtClean="0"/>
              <a:t> and British officers at </a:t>
            </a:r>
            <a:r>
              <a:rPr lang="en-US" sz="2000" dirty="0" err="1" smtClean="0"/>
              <a:t>Lucknow</a:t>
            </a:r>
            <a:r>
              <a:rPr lang="en-US" sz="2000" dirty="0" smtClean="0"/>
              <a:t>, 1858</a:t>
            </a:r>
            <a:endParaRPr lang="en-GB" sz="2000" dirty="0"/>
          </a:p>
        </p:txBody>
      </p:sp>
      <p:sp>
        <p:nvSpPr>
          <p:cNvPr id="3" name="Content Placeholder 2"/>
          <p:cNvSpPr>
            <a:spLocks noGrp="1"/>
          </p:cNvSpPr>
          <p:nvPr>
            <p:ph idx="1"/>
          </p:nvPr>
        </p:nvSpPr>
        <p:spPr/>
        <p:txBody>
          <a:bodyPr/>
          <a:lstStyle/>
          <a:p>
            <a:r>
              <a:rPr lang="en-US" dirty="0" smtClean="0"/>
              <a:t>Picture of </a:t>
            </a:r>
            <a:r>
              <a:rPr lang="en-US" dirty="0" err="1" smtClean="0"/>
              <a:t>Lucknow</a:t>
            </a:r>
            <a:endParaRPr lang="en-GB" dirty="0"/>
          </a:p>
        </p:txBody>
      </p:sp>
      <p:pic>
        <p:nvPicPr>
          <p:cNvPr id="5" name="Picture 4" descr="LUCKNOW Parade.jpg"/>
          <p:cNvPicPr>
            <a:picLocks noChangeAspect="1"/>
          </p:cNvPicPr>
          <p:nvPr/>
        </p:nvPicPr>
        <p:blipFill>
          <a:blip r:embed="rId2" cstate="print"/>
          <a:stretch>
            <a:fillRect/>
          </a:stretch>
        </p:blipFill>
        <p:spPr>
          <a:xfrm>
            <a:off x="457200" y="0"/>
            <a:ext cx="8147304" cy="61677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152400"/>
            <a:ext cx="8229600" cy="1143000"/>
          </a:xfrm>
        </p:spPr>
        <p:txBody>
          <a:bodyPr/>
          <a:lstStyle/>
          <a:p>
            <a:r>
              <a:rPr lang="en-US" altLang="zh-TW" dirty="0" smtClean="0"/>
              <a:t>An illusion sustained?</a:t>
            </a:r>
            <a:endParaRPr lang="zh-TW" altLang="en-US" dirty="0"/>
          </a:p>
        </p:txBody>
      </p:sp>
      <p:sp>
        <p:nvSpPr>
          <p:cNvPr id="3" name="內容版面配置區 2"/>
          <p:cNvSpPr>
            <a:spLocks noGrp="1"/>
          </p:cNvSpPr>
          <p:nvPr>
            <p:ph idx="1"/>
          </p:nvPr>
        </p:nvSpPr>
        <p:spPr>
          <a:xfrm>
            <a:off x="533400" y="1219200"/>
            <a:ext cx="8229600" cy="4830763"/>
          </a:xfrm>
        </p:spPr>
        <p:txBody>
          <a:bodyPr>
            <a:normAutofit fontScale="85000" lnSpcReduction="10000"/>
          </a:bodyPr>
          <a:lstStyle/>
          <a:p>
            <a:r>
              <a:rPr lang="en-US" altLang="zh-TW" sz="2400" dirty="0" smtClean="0"/>
              <a:t>`Calcutta deemed it useful…to sustain the illusion that … their native land was the emerald paradise… that London was a splendid city whose streets, if not actually paved with gold,  were nevertheless broad and clean and orderly.’          </a:t>
            </a:r>
            <a:r>
              <a:rPr lang="en-US" altLang="zh-TW" sz="2100" dirty="0" smtClean="0"/>
              <a:t>(Andrew Ward, </a:t>
            </a:r>
            <a:r>
              <a:rPr lang="en-US" altLang="zh-TW" sz="2100" i="1" dirty="0" smtClean="0"/>
              <a:t>Our Bones are Scattered</a:t>
            </a:r>
            <a:r>
              <a:rPr lang="en-US" altLang="zh-TW" sz="2100" dirty="0" smtClean="0"/>
              <a:t>, New York 1996, p.46)</a:t>
            </a:r>
          </a:p>
          <a:p>
            <a:endParaRPr lang="en-US" altLang="zh-TW" sz="2400" dirty="0" smtClean="0"/>
          </a:p>
          <a:p>
            <a:r>
              <a:rPr lang="en-US" altLang="zh-TW" sz="2400" dirty="0" smtClean="0"/>
              <a:t>`It seemed as if we were in a dream, or as if this were the heaven where virtuous men went after their death…The people of that country do not carry loads themselves. That is done only by ships, trains and carts. The English lead a very happy life. Nobody wears dirty or torn clothes. No one stays dirty: they wash by rubbing themselves down with soap and water and using a brush, and everyone’s face shines like the moon.’              </a:t>
            </a:r>
            <a:r>
              <a:rPr lang="en-US" altLang="zh-TW" sz="2100" dirty="0" smtClean="0"/>
              <a:t>(</a:t>
            </a:r>
            <a:r>
              <a:rPr lang="en-US" altLang="zh-TW" sz="2100" i="1" dirty="0" err="1" smtClean="0"/>
              <a:t>Belait-Yatra</a:t>
            </a:r>
            <a:r>
              <a:rPr lang="en-US" altLang="zh-TW" sz="2100" dirty="0" smtClean="0"/>
              <a:t>, translated in </a:t>
            </a:r>
            <a:r>
              <a:rPr lang="en-US" altLang="zh-TW" sz="2100" i="1" dirty="0" smtClean="0"/>
              <a:t>Jang </a:t>
            </a:r>
            <a:r>
              <a:rPr lang="en-US" altLang="zh-TW" sz="2100" i="1" dirty="0" err="1" smtClean="0"/>
              <a:t>Bahadur</a:t>
            </a:r>
            <a:r>
              <a:rPr lang="en-US" altLang="zh-TW" sz="2100" i="1" dirty="0" smtClean="0"/>
              <a:t> in Europe</a:t>
            </a:r>
            <a:r>
              <a:rPr lang="en-US" altLang="zh-TW" sz="2100" dirty="0" smtClean="0"/>
              <a:t>, p.142 &amp; 146)</a:t>
            </a:r>
          </a:p>
          <a:p>
            <a:endParaRPr lang="en-US" altLang="zh-TW" sz="2400" dirty="0" smtClean="0"/>
          </a:p>
          <a:p>
            <a:r>
              <a:rPr lang="en-US" altLang="zh-TW" sz="2400" dirty="0" smtClean="0"/>
              <a:t>‘All the people here appear prosperous and happy, they cannot have encountered sorrow even in their dreams’</a:t>
            </a:r>
            <a:r>
              <a:rPr lang="en-US" altLang="zh-TW" sz="2100" dirty="0" smtClean="0"/>
              <a:t>                                                (</a:t>
            </a:r>
            <a:r>
              <a:rPr lang="en-US" altLang="zh-TW" sz="2100" dirty="0" err="1" smtClean="0"/>
              <a:t>Subedar</a:t>
            </a:r>
            <a:r>
              <a:rPr lang="en-US" altLang="zh-TW" sz="2100" dirty="0" smtClean="0"/>
              <a:t>-major </a:t>
            </a:r>
            <a:r>
              <a:rPr lang="en-US" altLang="zh-TW" sz="2100" dirty="0" err="1" smtClean="0"/>
              <a:t>Shersingh</a:t>
            </a:r>
            <a:r>
              <a:rPr lang="en-US" altLang="zh-TW" sz="2100" dirty="0" smtClean="0"/>
              <a:t> </a:t>
            </a:r>
            <a:r>
              <a:rPr lang="en-US" altLang="zh-TW" sz="2100" dirty="0" err="1" smtClean="0"/>
              <a:t>Rana</a:t>
            </a:r>
            <a:r>
              <a:rPr lang="en-US" altLang="zh-TW" sz="2100" dirty="0" smtClean="0"/>
              <a:t>, </a:t>
            </a:r>
            <a:r>
              <a:rPr lang="en-US" altLang="zh-TW" sz="2100" i="1" dirty="0" err="1" smtClean="0"/>
              <a:t>Mero</a:t>
            </a:r>
            <a:r>
              <a:rPr lang="en-US" altLang="zh-TW" sz="2100" i="1" dirty="0" smtClean="0"/>
              <a:t> London </a:t>
            </a:r>
            <a:r>
              <a:rPr lang="en-US" altLang="zh-TW" sz="2100" i="1" dirty="0" err="1" smtClean="0"/>
              <a:t>Rajtilak</a:t>
            </a:r>
            <a:r>
              <a:rPr lang="en-US" altLang="zh-TW" sz="2100" i="1" dirty="0" smtClean="0"/>
              <a:t> </a:t>
            </a:r>
            <a:r>
              <a:rPr lang="en-US" altLang="zh-TW" sz="2100" i="1" dirty="0" err="1" smtClean="0"/>
              <a:t>Yatra</a:t>
            </a:r>
            <a:r>
              <a:rPr lang="en-US" altLang="zh-TW" sz="2100" i="1" dirty="0" smtClean="0"/>
              <a:t>, </a:t>
            </a:r>
            <a:r>
              <a:rPr lang="en-US" altLang="zh-TW" sz="2100" dirty="0" smtClean="0"/>
              <a:t>Benares, 1913,</a:t>
            </a:r>
            <a:r>
              <a:rPr lang="en-US" altLang="zh-TW" sz="2100" i="1" dirty="0" smtClean="0"/>
              <a:t> </a:t>
            </a:r>
            <a:r>
              <a:rPr lang="en-US" altLang="zh-TW" sz="2100" dirty="0" smtClean="0"/>
              <a:t>p.11)</a:t>
            </a: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62600"/>
            <a:ext cx="8229600" cy="1143000"/>
          </a:xfrm>
        </p:spPr>
        <p:txBody>
          <a:bodyPr>
            <a:normAutofit/>
          </a:bodyPr>
          <a:lstStyle/>
          <a:p>
            <a:r>
              <a:rPr lang="en-GB" sz="2400" dirty="0" smtClean="0"/>
              <a:t>Police patrol in the London slums c.1870 (by </a:t>
            </a:r>
            <a:r>
              <a:rPr lang="en-GB" sz="2400" dirty="0" err="1" smtClean="0"/>
              <a:t>Gustave</a:t>
            </a:r>
            <a:r>
              <a:rPr lang="en-GB" sz="2400" dirty="0" smtClean="0"/>
              <a:t> </a:t>
            </a:r>
            <a:r>
              <a:rPr lang="en-GB" sz="2400" dirty="0" err="1" smtClean="0"/>
              <a:t>Doré</a:t>
            </a:r>
            <a:r>
              <a:rPr lang="en-GB" sz="2400" dirty="0" smtClean="0"/>
              <a:t>)</a:t>
            </a:r>
            <a:r>
              <a:rPr lang="en-US" altLang="zh-TW" sz="2400" dirty="0" smtClean="0"/>
              <a:t> </a:t>
            </a:r>
            <a:endParaRPr lang="zh-TW" altLang="en-US" sz="2400" dirty="0"/>
          </a:p>
        </p:txBody>
      </p:sp>
      <p:pic>
        <p:nvPicPr>
          <p:cNvPr id="4" name="內容版面配置區 3" descr="LondonSlums(Web).JPG"/>
          <p:cNvPicPr>
            <a:picLocks noGrp="1" noChangeAspect="1"/>
          </p:cNvPicPr>
          <p:nvPr>
            <p:ph idx="1"/>
          </p:nvPr>
        </p:nvPicPr>
        <p:blipFill>
          <a:blip r:embed="rId2" cstate="print"/>
          <a:stretch>
            <a:fillRect/>
          </a:stretch>
        </p:blipFill>
        <p:spPr>
          <a:xfrm>
            <a:off x="1828800" y="228600"/>
            <a:ext cx="5611375" cy="5486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5486400"/>
            <a:ext cx="8229600" cy="1371600"/>
          </a:xfrm>
        </p:spPr>
        <p:txBody>
          <a:bodyPr>
            <a:normAutofit/>
          </a:bodyPr>
          <a:lstStyle/>
          <a:p>
            <a:r>
              <a:rPr lang="en-GB" sz="2700" dirty="0" smtClean="0"/>
              <a:t>Interior of St. James’s Theatre in the 1830</a:t>
            </a:r>
            <a:r>
              <a:rPr lang="en-GB" sz="2400" dirty="0" smtClean="0"/>
              <a:t>s (Painting by John Gregory </a:t>
            </a:r>
            <a:r>
              <a:rPr lang="en-GB" sz="2400" dirty="0" err="1" smtClean="0"/>
              <a:t>Crace</a:t>
            </a:r>
            <a:r>
              <a:rPr lang="en-GB" sz="2400" dirty="0" smtClean="0"/>
              <a:t>, Berger Collection)</a:t>
            </a:r>
            <a:endParaRPr lang="zh-TW" altLang="en-US" sz="2400" dirty="0"/>
          </a:p>
        </p:txBody>
      </p:sp>
      <p:pic>
        <p:nvPicPr>
          <p:cNvPr id="4" name="內容版面配置區 3" descr="Interior_of_St._James_Theatre,_London_(watercolour)_by_John_Gregory_Crace.jpg"/>
          <p:cNvPicPr>
            <a:picLocks noGrp="1" noChangeAspect="1"/>
          </p:cNvPicPr>
          <p:nvPr>
            <p:ph idx="1"/>
          </p:nvPr>
        </p:nvPicPr>
        <p:blipFill>
          <a:blip r:embed="rId2" cstate="print"/>
          <a:stretch>
            <a:fillRect/>
          </a:stretch>
        </p:blipFill>
        <p:spPr>
          <a:xfrm>
            <a:off x="1371600" y="228600"/>
            <a:ext cx="6315280" cy="5486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228600"/>
            <a:ext cx="8229600" cy="1143000"/>
          </a:xfrm>
        </p:spPr>
        <p:txBody>
          <a:bodyPr/>
          <a:lstStyle/>
          <a:p>
            <a:r>
              <a:rPr lang="en-US" altLang="zh-TW" dirty="0" smtClean="0"/>
              <a:t>Parliamentary Supremacy</a:t>
            </a:r>
            <a:endParaRPr lang="zh-TW" altLang="en-US" dirty="0"/>
          </a:p>
        </p:txBody>
      </p:sp>
      <p:sp>
        <p:nvSpPr>
          <p:cNvPr id="3" name="內容版面配置區 2"/>
          <p:cNvSpPr>
            <a:spLocks noGrp="1"/>
          </p:cNvSpPr>
          <p:nvPr>
            <p:ph idx="1"/>
          </p:nvPr>
        </p:nvSpPr>
        <p:spPr>
          <a:xfrm>
            <a:off x="457200" y="1066800"/>
            <a:ext cx="8229600" cy="5516563"/>
          </a:xfrm>
        </p:spPr>
        <p:txBody>
          <a:bodyPr>
            <a:noAutofit/>
          </a:bodyPr>
          <a:lstStyle/>
          <a:p>
            <a:pPr>
              <a:buNone/>
            </a:pPr>
            <a:endParaRPr lang="en-US" altLang="zh-TW" sz="1600" dirty="0" smtClean="0"/>
          </a:p>
          <a:p>
            <a:pPr>
              <a:buNone/>
            </a:pPr>
            <a:endParaRPr lang="en-US" altLang="zh-TW" sz="1600" dirty="0" smtClean="0"/>
          </a:p>
          <a:p>
            <a:pPr>
              <a:buNone/>
            </a:pPr>
            <a:r>
              <a:rPr lang="en-US" altLang="zh-TW" sz="1600" dirty="0" smtClean="0"/>
              <a:t>Who would be bold enough to speak improperly before such a body? For in front of the</a:t>
            </a:r>
          </a:p>
          <a:p>
            <a:pPr>
              <a:buNone/>
            </a:pPr>
            <a:r>
              <a:rPr lang="en-US" altLang="zh-TW" sz="1600" dirty="0" smtClean="0"/>
              <a:t>members are set huge books which one might suppose contain all the  wisdom of the </a:t>
            </a:r>
            <a:r>
              <a:rPr lang="en-US" altLang="zh-TW" sz="1600" dirty="0" err="1" smtClean="0"/>
              <a:t>Satya</a:t>
            </a:r>
            <a:r>
              <a:rPr lang="en-US" altLang="zh-TW" sz="1600" dirty="0" smtClean="0"/>
              <a:t>, </a:t>
            </a:r>
            <a:r>
              <a:rPr lang="en-US" altLang="zh-TW" sz="1600" dirty="0" err="1" smtClean="0"/>
              <a:t>Treta</a:t>
            </a:r>
            <a:r>
              <a:rPr lang="en-US" altLang="zh-TW" sz="1600" dirty="0" smtClean="0"/>
              <a:t>,</a:t>
            </a:r>
          </a:p>
          <a:p>
            <a:pPr>
              <a:buNone/>
            </a:pPr>
            <a:r>
              <a:rPr lang="en-US" altLang="zh-TW" sz="1600" dirty="0" err="1" smtClean="0"/>
              <a:t>Dvapar</a:t>
            </a:r>
            <a:r>
              <a:rPr lang="en-US" altLang="zh-TW" sz="1600" dirty="0" smtClean="0"/>
              <a:t> and Kali Yugas, all the knowledge in heaven and earth; thus they are able to tell who is </a:t>
            </a:r>
          </a:p>
          <a:p>
            <a:pPr>
              <a:buNone/>
            </a:pPr>
            <a:r>
              <a:rPr lang="en-US" altLang="zh-TW" sz="1600" dirty="0" smtClean="0"/>
              <a:t>speaking the truth, while if anyone has done wrong, they are ready to punish him. There can be</a:t>
            </a:r>
          </a:p>
          <a:p>
            <a:pPr>
              <a:buNone/>
            </a:pPr>
            <a:r>
              <a:rPr lang="en-US" altLang="zh-TW" sz="1600" dirty="0" smtClean="0"/>
              <a:t>no unseemly argument in the assembly. One person speaks and then another replies. If an </a:t>
            </a:r>
          </a:p>
          <a:p>
            <a:pPr>
              <a:buNone/>
            </a:pPr>
            <a:r>
              <a:rPr lang="en-US" altLang="zh-TW" sz="1600" dirty="0" smtClean="0"/>
              <a:t>argument is accepted, then they all show their agreement by saying ‘yes.’ If an argument does </a:t>
            </a:r>
          </a:p>
          <a:p>
            <a:pPr>
              <a:buNone/>
            </a:pPr>
            <a:r>
              <a:rPr lang="en-US" altLang="zh-TW" sz="1600" dirty="0" smtClean="0"/>
              <a:t>not completely convince, they discuss it, consider the facts of the case, consult the books and </a:t>
            </a:r>
          </a:p>
          <a:p>
            <a:pPr>
              <a:buNone/>
            </a:pPr>
            <a:r>
              <a:rPr lang="en-US" altLang="zh-TW" sz="1600" dirty="0" smtClean="0"/>
              <a:t>give their verdict. The </a:t>
            </a:r>
            <a:r>
              <a:rPr lang="en-US" altLang="zh-TW" sz="1600" dirty="0" err="1" smtClean="0"/>
              <a:t>Parament</a:t>
            </a:r>
            <a:r>
              <a:rPr lang="en-US" altLang="zh-TW" sz="1600" dirty="0" smtClean="0"/>
              <a:t> council does not tolerate wrongdoing on anyone’s part. They can</a:t>
            </a:r>
          </a:p>
          <a:p>
            <a:pPr>
              <a:buNone/>
            </a:pPr>
            <a:r>
              <a:rPr lang="en-US" altLang="zh-TW" sz="1600" dirty="0" smtClean="0"/>
              <a:t> even replace the sovereign.  If the Prime Minister offends, they can dismiss him. If the </a:t>
            </a:r>
          </a:p>
          <a:p>
            <a:pPr>
              <a:buNone/>
            </a:pPr>
            <a:r>
              <a:rPr lang="en-US" altLang="zh-TW" sz="1600" dirty="0" smtClean="0"/>
              <a:t>Commander-in-Chief offends, they can replace him. Be the lord, duke, general, colonel or </a:t>
            </a:r>
          </a:p>
          <a:p>
            <a:pPr>
              <a:buNone/>
            </a:pPr>
            <a:r>
              <a:rPr lang="en-US" altLang="zh-TW" sz="1600" dirty="0" smtClean="0"/>
              <a:t>anything else, a man’s rank is of no account if he does wrong. If a regiment mutinies, then the </a:t>
            </a:r>
          </a:p>
          <a:p>
            <a:pPr>
              <a:buNone/>
            </a:pPr>
            <a:r>
              <a:rPr lang="en-US" altLang="zh-TW" sz="1600" dirty="0" err="1" smtClean="0"/>
              <a:t>Parament</a:t>
            </a:r>
            <a:r>
              <a:rPr lang="en-US" altLang="zh-TW" sz="1600" dirty="0" smtClean="0"/>
              <a:t> council brings up other regiments and blows the mutineers to pieces with cannon</a:t>
            </a:r>
            <a:r>
              <a:rPr lang="en-US" altLang="zh-TW" sz="1600" b="1" dirty="0" smtClean="0"/>
              <a:t>. The </a:t>
            </a:r>
          </a:p>
          <a:p>
            <a:pPr>
              <a:buNone/>
            </a:pPr>
            <a:r>
              <a:rPr lang="en-US" altLang="zh-TW" sz="1600" b="1" dirty="0" smtClean="0"/>
              <a:t>law establishing this powerful house of God was drawn up by the old ancestor of the English, </a:t>
            </a:r>
          </a:p>
          <a:p>
            <a:pPr>
              <a:buNone/>
            </a:pPr>
            <a:r>
              <a:rPr lang="en-US" altLang="zh-TW" sz="1600" b="1" dirty="0" err="1" smtClean="0"/>
              <a:t>Jesu</a:t>
            </a:r>
            <a:r>
              <a:rPr lang="en-US" altLang="zh-TW" sz="1600" b="1" dirty="0" smtClean="0"/>
              <a:t> Christ.</a:t>
            </a:r>
          </a:p>
          <a:p>
            <a:pPr>
              <a:buNone/>
            </a:pPr>
            <a:r>
              <a:rPr lang="en-US" altLang="zh-TW" sz="1400" b="1" dirty="0" smtClean="0"/>
              <a:t>                                                                                                                                            (</a:t>
            </a:r>
            <a:r>
              <a:rPr lang="en-US" altLang="zh-TW" sz="1400" i="1" dirty="0" smtClean="0"/>
              <a:t>Jang </a:t>
            </a:r>
            <a:r>
              <a:rPr lang="en-US" altLang="zh-TW" sz="1400" i="1" dirty="0" err="1" smtClean="0"/>
              <a:t>Bahadur</a:t>
            </a:r>
            <a:r>
              <a:rPr lang="en-US" altLang="zh-TW" sz="1400" i="1" dirty="0" smtClean="0"/>
              <a:t> in Europe</a:t>
            </a:r>
            <a:r>
              <a:rPr lang="en-US" altLang="zh-TW" sz="1400" dirty="0" smtClean="0"/>
              <a:t>, p. 156-7</a:t>
            </a:r>
            <a:r>
              <a:rPr lang="en-US" altLang="zh-TW" sz="1400" b="1" dirty="0" smtClean="0"/>
              <a:t>)</a:t>
            </a:r>
            <a:endParaRPr lang="zh-TW" alt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sovereign’s revenue</a:t>
            </a:r>
            <a:endParaRPr lang="zh-TW" altLang="en-US" dirty="0"/>
          </a:p>
        </p:txBody>
      </p:sp>
      <p:sp>
        <p:nvSpPr>
          <p:cNvPr id="3" name="內容版面配置區 2"/>
          <p:cNvSpPr>
            <a:spLocks noGrp="1"/>
          </p:cNvSpPr>
          <p:nvPr>
            <p:ph idx="1"/>
          </p:nvPr>
        </p:nvSpPr>
        <p:spPr>
          <a:xfrm>
            <a:off x="533400" y="1752600"/>
            <a:ext cx="8229600" cy="4800600"/>
          </a:xfrm>
        </p:spPr>
        <p:txBody>
          <a:bodyPr>
            <a:normAutofit fontScale="55000" lnSpcReduction="20000"/>
          </a:bodyPr>
          <a:lstStyle/>
          <a:p>
            <a:pPr>
              <a:buNone/>
            </a:pPr>
            <a:r>
              <a:rPr lang="en-US" altLang="zh-TW" dirty="0" smtClean="0"/>
              <a:t> The sovereign cannot confiscate anybody’s property, punish anyone, resort to </a:t>
            </a:r>
          </a:p>
          <a:p>
            <a:pPr>
              <a:buNone/>
            </a:pPr>
            <a:r>
              <a:rPr lang="en-US" altLang="zh-TW" dirty="0" smtClean="0"/>
              <a:t>violence or insult, nor hand out and cancel appointments at his own pleasure, as if he </a:t>
            </a:r>
          </a:p>
          <a:p>
            <a:pPr>
              <a:buNone/>
            </a:pPr>
            <a:r>
              <a:rPr lang="en-US" altLang="zh-TW" dirty="0" smtClean="0"/>
              <a:t>were absolute master of his own resources. His wealth in fact comes from the </a:t>
            </a:r>
          </a:p>
          <a:p>
            <a:pPr>
              <a:buNone/>
            </a:pPr>
            <a:r>
              <a:rPr lang="en-US" altLang="zh-TW" dirty="0" smtClean="0"/>
              <a:t>earnings from agriculture of the nobility, the military and  the common people, who </a:t>
            </a:r>
          </a:p>
          <a:p>
            <a:pPr>
              <a:buNone/>
            </a:pPr>
            <a:r>
              <a:rPr lang="en-US" altLang="zh-TW" dirty="0" smtClean="0"/>
              <a:t>give up one half as the King’s share. They also hand over, in the form of excise duty, </a:t>
            </a:r>
          </a:p>
          <a:p>
            <a:pPr>
              <a:buNone/>
            </a:pPr>
            <a:r>
              <a:rPr lang="en-US" altLang="zh-TW" dirty="0" smtClean="0"/>
              <a:t>some of the proceeds from trade. If people obtain spoils by raiding an enemy country, </a:t>
            </a:r>
          </a:p>
          <a:p>
            <a:pPr>
              <a:buNone/>
            </a:pPr>
            <a:r>
              <a:rPr lang="en-US" altLang="zh-TW" dirty="0" smtClean="0"/>
              <a:t>they hand them over as the King’s  property. If they mine iron, copper, lead, gold, </a:t>
            </a:r>
          </a:p>
          <a:p>
            <a:pPr>
              <a:buNone/>
            </a:pPr>
            <a:r>
              <a:rPr lang="en-US" altLang="zh-TW" dirty="0" smtClean="0"/>
              <a:t>silver or precious stones, they  set aside a share for the King. If enemies come to </a:t>
            </a:r>
          </a:p>
          <a:p>
            <a:pPr>
              <a:buNone/>
            </a:pPr>
            <a:r>
              <a:rPr lang="en-US" altLang="zh-TW" dirty="0" smtClean="0"/>
              <a:t>attack the country, then the nobles and soldiers defeat them at the risk of their own </a:t>
            </a:r>
          </a:p>
          <a:p>
            <a:pPr>
              <a:buNone/>
            </a:pPr>
            <a:r>
              <a:rPr lang="en-US" altLang="zh-TW" dirty="0" smtClean="0"/>
              <a:t>lives and so save the nation. They then assign themselves larger or smaller shares </a:t>
            </a:r>
          </a:p>
          <a:p>
            <a:pPr>
              <a:buNone/>
            </a:pPr>
            <a:r>
              <a:rPr lang="en-US" altLang="zh-TW" dirty="0" smtClean="0"/>
              <a:t>according to the effort each makes and they contentedly and unanimously agree to </a:t>
            </a:r>
          </a:p>
          <a:p>
            <a:pPr>
              <a:buNone/>
            </a:pPr>
            <a:r>
              <a:rPr lang="en-US" altLang="zh-TW" dirty="0" smtClean="0"/>
              <a:t>accept this as their wages.  When the enemy comes the sovereign himself does not </a:t>
            </a:r>
          </a:p>
          <a:p>
            <a:pPr>
              <a:buNone/>
            </a:pPr>
            <a:r>
              <a:rPr lang="en-US" altLang="zh-TW" dirty="0" smtClean="0"/>
              <a:t>take the field: he neither kills anyone else, nor is he himself killed. It is the nobles who </a:t>
            </a:r>
          </a:p>
          <a:p>
            <a:pPr>
              <a:buNone/>
            </a:pPr>
            <a:r>
              <a:rPr lang="en-US" altLang="zh-TW" dirty="0" smtClean="0"/>
              <a:t>have to kill or be killed, which  is why the treasury is the common property of them all.</a:t>
            </a:r>
          </a:p>
          <a:p>
            <a:pPr>
              <a:buNone/>
            </a:pPr>
            <a:r>
              <a:rPr lang="en-US" altLang="zh-TW" sz="2900" b="1" dirty="0" smtClean="0"/>
              <a:t>                                                                                                              (</a:t>
            </a:r>
            <a:r>
              <a:rPr lang="en-US" altLang="zh-TW" sz="2900" i="1" dirty="0" smtClean="0"/>
              <a:t>Jang </a:t>
            </a:r>
            <a:r>
              <a:rPr lang="en-US" altLang="zh-TW" sz="2900" i="1" dirty="0" err="1" smtClean="0"/>
              <a:t>Bahadur</a:t>
            </a:r>
            <a:r>
              <a:rPr lang="en-US" altLang="zh-TW" sz="2900" i="1" dirty="0" smtClean="0"/>
              <a:t> in Europe</a:t>
            </a:r>
            <a:r>
              <a:rPr lang="en-US" altLang="zh-TW" sz="2900" dirty="0" smtClean="0"/>
              <a:t>, p. 152-3</a:t>
            </a:r>
            <a:r>
              <a:rPr lang="en-US" altLang="zh-TW" sz="2900" b="1" dirty="0" smtClean="0"/>
              <a:t>)</a:t>
            </a:r>
            <a:endParaRPr lang="zh-TW" altLang="en-US" sz="2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TW" sz="3200" dirty="0"/>
              <a:t>TRADITIONAL HIERARCHY AS ENSHRINED IN </a:t>
            </a:r>
            <a:r>
              <a:rPr lang="en-US" altLang="zh-TW" sz="3200" dirty="0" smtClean="0"/>
              <a:t>THE 1854 </a:t>
            </a:r>
            <a:r>
              <a:rPr lang="en-US" altLang="zh-TW" sz="3200" dirty="0"/>
              <a:t>LEGAL </a:t>
            </a:r>
            <a:r>
              <a:rPr lang="en-US" altLang="zh-TW" sz="3200" dirty="0" smtClean="0"/>
              <a:t>CODE (`MULUKI AIN’)</a:t>
            </a:r>
            <a:endParaRPr lang="en-US" altLang="zh-TW" sz="3200" dirty="0"/>
          </a:p>
        </p:txBody>
      </p:sp>
      <p:sp>
        <p:nvSpPr>
          <p:cNvPr id="82947" name="Rectangle 3"/>
          <p:cNvSpPr>
            <a:spLocks noGrp="1" noChangeArrowheads="1"/>
          </p:cNvSpPr>
          <p:nvPr>
            <p:ph type="body" idx="1"/>
          </p:nvPr>
        </p:nvSpPr>
        <p:spPr/>
        <p:txBody>
          <a:bodyPr/>
          <a:lstStyle/>
          <a:p>
            <a:pPr>
              <a:lnSpc>
                <a:spcPct val="80000"/>
              </a:lnSpc>
            </a:pPr>
            <a:r>
              <a:rPr lang="en-US" altLang="zh-TW" sz="2400"/>
              <a:t>`CORD-WEARERS’</a:t>
            </a:r>
          </a:p>
          <a:p>
            <a:pPr lvl="1">
              <a:lnSpc>
                <a:spcPct val="80000"/>
              </a:lnSpc>
            </a:pPr>
            <a:r>
              <a:rPr lang="en-US" altLang="zh-TW" sz="2000" b="1">
                <a:solidFill>
                  <a:srgbClr val="FF0000"/>
                </a:solidFill>
              </a:rPr>
              <a:t>Parbatiya: Brahman, Thakuri, Chetri</a:t>
            </a:r>
            <a:r>
              <a:rPr lang="en-US" altLang="zh-TW" sz="2000"/>
              <a:t> </a:t>
            </a:r>
          </a:p>
          <a:p>
            <a:pPr lvl="1">
              <a:lnSpc>
                <a:spcPct val="80000"/>
              </a:lnSpc>
            </a:pPr>
            <a:r>
              <a:rPr lang="en-US" altLang="zh-TW" sz="2000">
                <a:solidFill>
                  <a:schemeClr val="folHlink"/>
                </a:solidFill>
              </a:rPr>
              <a:t>Madhesi: Brahman, Rajput, Kayastha</a:t>
            </a:r>
          </a:p>
          <a:p>
            <a:pPr lvl="1">
              <a:lnSpc>
                <a:spcPct val="80000"/>
              </a:lnSpc>
            </a:pPr>
            <a:r>
              <a:rPr lang="en-US" altLang="zh-TW" sz="2000">
                <a:solidFill>
                  <a:schemeClr val="accent2"/>
                </a:solidFill>
              </a:rPr>
              <a:t>Janajati: Newar Brahmans</a:t>
            </a:r>
            <a:r>
              <a:rPr lang="en-US" altLang="zh-TW" sz="2000"/>
              <a:t> </a:t>
            </a:r>
          </a:p>
          <a:p>
            <a:pPr>
              <a:lnSpc>
                <a:spcPct val="80000"/>
              </a:lnSpc>
            </a:pPr>
            <a:r>
              <a:rPr lang="en-US" altLang="zh-TW" sz="2400"/>
              <a:t>`ALCOHOL-DRINKERS’</a:t>
            </a:r>
          </a:p>
          <a:p>
            <a:pPr lvl="1">
              <a:lnSpc>
                <a:spcPct val="80000"/>
              </a:lnSpc>
            </a:pPr>
            <a:r>
              <a:rPr lang="en-US" altLang="zh-TW" sz="2000">
                <a:solidFill>
                  <a:schemeClr val="accent2"/>
                </a:solidFill>
              </a:rPr>
              <a:t>Janajati: most Newar castes, Tamang, Magar, Gurung, Limbu, Rai, Sherpa, Tharu etc.</a:t>
            </a:r>
          </a:p>
          <a:p>
            <a:pPr>
              <a:lnSpc>
                <a:spcPct val="80000"/>
              </a:lnSpc>
            </a:pPr>
            <a:r>
              <a:rPr lang="en-US" altLang="zh-TW" sz="2400"/>
              <a:t>`WATER-UNACCEPTABLE ’</a:t>
            </a:r>
          </a:p>
          <a:p>
            <a:pPr lvl="1">
              <a:lnSpc>
                <a:spcPct val="80000"/>
              </a:lnSpc>
            </a:pPr>
            <a:r>
              <a:rPr lang="en-US" altLang="zh-TW" sz="2000">
                <a:solidFill>
                  <a:schemeClr val="accent2"/>
                </a:solidFill>
              </a:rPr>
              <a:t>One or two Newar castes</a:t>
            </a:r>
          </a:p>
          <a:p>
            <a:pPr lvl="1">
              <a:lnSpc>
                <a:spcPct val="80000"/>
              </a:lnSpc>
            </a:pPr>
            <a:r>
              <a:rPr lang="en-US" altLang="zh-TW" sz="2000">
                <a:solidFill>
                  <a:srgbClr val="663300"/>
                </a:solidFill>
              </a:rPr>
              <a:t>Muslims, Europeans</a:t>
            </a:r>
          </a:p>
          <a:p>
            <a:pPr>
              <a:lnSpc>
                <a:spcPct val="80000"/>
              </a:lnSpc>
            </a:pPr>
            <a:r>
              <a:rPr lang="en-US" altLang="zh-TW" sz="2400"/>
              <a:t>`UNTOUCHABLE’</a:t>
            </a:r>
          </a:p>
          <a:p>
            <a:pPr lvl="1">
              <a:lnSpc>
                <a:spcPct val="80000"/>
              </a:lnSpc>
            </a:pPr>
            <a:r>
              <a:rPr lang="en-US" altLang="zh-TW" sz="2000">
                <a:solidFill>
                  <a:srgbClr val="FF0000"/>
                </a:solidFill>
              </a:rPr>
              <a:t>Parbatiya occupational castes: Kami, Sarki etc.</a:t>
            </a:r>
          </a:p>
          <a:p>
            <a:pPr lvl="1">
              <a:lnSpc>
                <a:spcPct val="80000"/>
              </a:lnSpc>
            </a:pPr>
            <a:r>
              <a:rPr lang="en-US" altLang="zh-TW" sz="2000">
                <a:solidFill>
                  <a:schemeClr val="folHlink"/>
                </a:solidFill>
              </a:rPr>
              <a:t>Madhesi occupational castes</a:t>
            </a:r>
          </a:p>
          <a:p>
            <a:pPr lvl="1">
              <a:lnSpc>
                <a:spcPct val="80000"/>
              </a:lnSpc>
            </a:pPr>
            <a:r>
              <a:rPr lang="en-US" altLang="zh-TW" sz="2000">
                <a:solidFill>
                  <a:schemeClr val="accent2"/>
                </a:solidFill>
              </a:rPr>
              <a:t>Lowest Newar castes</a:t>
            </a:r>
          </a:p>
          <a:p>
            <a:pPr lvl="1">
              <a:lnSpc>
                <a:spcPct val="80000"/>
              </a:lnSpc>
            </a:pPr>
            <a:endParaRPr lang="en-US" altLang="zh-TW" sz="2000">
              <a:solidFill>
                <a:schemeClr val="folHlin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Maintaining Caste at Sea</a:t>
            </a:r>
            <a:endParaRPr lang="zh-TW" altLang="en-US" dirty="0"/>
          </a:p>
        </p:txBody>
      </p:sp>
      <p:sp>
        <p:nvSpPr>
          <p:cNvPr id="3" name="內容版面配置區 2"/>
          <p:cNvSpPr>
            <a:spLocks noGrp="1"/>
          </p:cNvSpPr>
          <p:nvPr>
            <p:ph idx="1"/>
          </p:nvPr>
        </p:nvSpPr>
        <p:spPr>
          <a:xfrm>
            <a:off x="457200" y="1600200"/>
            <a:ext cx="8229600" cy="5257800"/>
          </a:xfrm>
        </p:spPr>
        <p:txBody>
          <a:bodyPr>
            <a:normAutofit fontScale="70000" lnSpcReduction="20000"/>
          </a:bodyPr>
          <a:lstStyle/>
          <a:p>
            <a:r>
              <a:rPr lang="en-US" altLang="zh-TW" dirty="0" smtClean="0"/>
              <a:t>   ‘… an animal with an apparently orthodox tail was duly made over to the Nepalese party for execution. The appointed executioner was not disposed to become too inquisitive as to the origin of the shortness of the tail of the fine fat sheep destined to become the dinner of himself and his fellows. Unfortunately, however, amongst the members of the Minister’s suite was as old </a:t>
            </a:r>
            <a:r>
              <a:rPr lang="en-US" altLang="zh-TW" dirty="0" err="1" smtClean="0"/>
              <a:t>Kazi</a:t>
            </a:r>
            <a:r>
              <a:rPr lang="en-US" altLang="zh-TW" dirty="0" smtClean="0"/>
              <a:t> under a vow not to indulge in animal food for a certain period; under no circumstances, therefore, could he partake of the repast. This old gentleman, who was of a rather crabbed disposition, insisted on being allowed to satisfy himself that this brethren acted in accordance with their religious tenets. The result of his minute scrutiny established the fact, a fact I am inclined to believe previously, if not actually known then very shrewdly guessed by all his comrades, that the animal they were about to sacrifice had in fact been born with a long tail, and that the tail had been docked. Outwardly great was the astonishment manifested. Inwardly, I fancy, many were the curses against their friend’s officiousness.’</a:t>
            </a:r>
          </a:p>
          <a:p>
            <a:pPr>
              <a:buNone/>
            </a:pPr>
            <a:r>
              <a:rPr lang="en-US" altLang="zh-TW" dirty="0" smtClean="0"/>
              <a:t>                                                                               </a:t>
            </a:r>
            <a:r>
              <a:rPr lang="en-US" altLang="zh-TW" i="1" dirty="0" smtClean="0"/>
              <a:t>Reminiscences</a:t>
            </a:r>
            <a:r>
              <a:rPr lang="en-US" altLang="zh-TW" dirty="0" smtClean="0"/>
              <a:t>, p.115-6</a:t>
            </a:r>
          </a:p>
          <a:p>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2837</Words>
  <Application>Microsoft Office PowerPoint</Application>
  <PresentationFormat>如螢幕大小 (4:3)</PresentationFormat>
  <Paragraphs>126</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Theme</vt:lpstr>
      <vt:lpstr>South Asian solidarity?</vt:lpstr>
      <vt:lpstr>Reservations about the British</vt:lpstr>
      <vt:lpstr>An illusion sustained?</vt:lpstr>
      <vt:lpstr>Police patrol in the London slums c.1870 (by Gustave Doré) </vt:lpstr>
      <vt:lpstr>Interior of St. James’s Theatre in the 1830s (Painting by John Gregory Crace, Berger Collection)</vt:lpstr>
      <vt:lpstr>Parliamentary Supremacy</vt:lpstr>
      <vt:lpstr>The sovereign’s revenue</vt:lpstr>
      <vt:lpstr>TRADITIONAL HIERARCHY AS ENSHRINED IN THE 1854 LEGAL CODE (`MULUKI AIN’)</vt:lpstr>
      <vt:lpstr>Maintaining Caste at Sea</vt:lpstr>
      <vt:lpstr>…and on a rail journey</vt:lpstr>
      <vt:lpstr>Vauxhall Pleasure Gardens (Punch, July 1850)</vt:lpstr>
      <vt:lpstr>Jang with Laura Bell, as recently imagined by Hari Prasad Sharma</vt:lpstr>
      <vt:lpstr>The dancer Cerito, celebrated recipient of Jang’s generosity in Paris</vt:lpstr>
      <vt:lpstr>From Autobiography of Lutfullah –  a Muslim visitor in 1844</vt:lpstr>
      <vt:lpstr>Dilip Hiro on his experience coming to Britain in the 1950s: Bhikhu Patekh (ed.). Colour, Culture and Consciousness: Immigrant Intellectuals in Britain, London, Alien &amp; Unwin, 1974, p. 20.</vt:lpstr>
      <vt:lpstr>投影片 16</vt:lpstr>
      <vt:lpstr>St. Paul’s Cathedral in the mid-19th century</vt:lpstr>
      <vt:lpstr>London crossing sweeper (Illustrated London News, 14 June 1848)</vt:lpstr>
      <vt:lpstr>Moti Lal – or his editor – analyses the French…</vt:lpstr>
      <vt:lpstr>`The vats that hold the porter are of such enormous dimensions that a thousand persons might swim in one with ease, and men are drowned in them daily by scores. This is thought nothing of here, except by these accidents the porter is said to be improved in flavor.’  (Moti Lal’s description of Barclay &amp; Perkins’ brewery</vt:lpstr>
      <vt:lpstr>Did Moti Lal go home?</vt:lpstr>
      <vt:lpstr>Mohammed Ali Khan speaks on his the night before his execution, as recalled by William Forbes-Mitchell in Reminiscences of the Great Mutiny.</vt:lpstr>
      <vt:lpstr> Nepalese troops parading before Jang Bahadur and British officers at Lucknow, 1858</vt:lpstr>
    </vt:vector>
  </TitlesOfParts>
  <Company>SmartDrop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tutor</dc:creator>
  <cp:lastModifiedBy>Owner</cp:lastModifiedBy>
  <cp:revision>131</cp:revision>
  <dcterms:created xsi:type="dcterms:W3CDTF">2016-03-01T04:12:55Z</dcterms:created>
  <dcterms:modified xsi:type="dcterms:W3CDTF">2016-04-03T09:31:17Z</dcterms:modified>
</cp:coreProperties>
</file>